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63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8.wmf"/><Relationship Id="rId6" Type="http://schemas.openxmlformats.org/officeDocument/2006/relationships/image" Target="../media/image21.wmf"/><Relationship Id="rId5" Type="http://schemas.openxmlformats.org/officeDocument/2006/relationships/image" Target="../media/image22.wmf"/><Relationship Id="rId4" Type="http://schemas.openxmlformats.org/officeDocument/2006/relationships/image" Target="../media/image1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8.wmf"/><Relationship Id="rId6" Type="http://schemas.openxmlformats.org/officeDocument/2006/relationships/image" Target="../media/image21.wmf"/><Relationship Id="rId5" Type="http://schemas.openxmlformats.org/officeDocument/2006/relationships/image" Target="../media/image22.wmf"/><Relationship Id="rId4" Type="http://schemas.openxmlformats.org/officeDocument/2006/relationships/image" Target="../media/image1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7.wmf"/><Relationship Id="rId6" Type="http://schemas.openxmlformats.org/officeDocument/2006/relationships/image" Target="../media/image2.wmf"/><Relationship Id="rId5" Type="http://schemas.openxmlformats.org/officeDocument/2006/relationships/image" Target="../media/image8.wmf"/><Relationship Id="rId4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8.wmf"/><Relationship Id="rId6" Type="http://schemas.openxmlformats.org/officeDocument/2006/relationships/image" Target="../media/image21.wmf"/><Relationship Id="rId5" Type="http://schemas.openxmlformats.org/officeDocument/2006/relationships/image" Target="../media/image22.wmf"/><Relationship Id="rId4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8.wmf"/><Relationship Id="rId6" Type="http://schemas.openxmlformats.org/officeDocument/2006/relationships/image" Target="../media/image21.wmf"/><Relationship Id="rId5" Type="http://schemas.openxmlformats.org/officeDocument/2006/relationships/image" Target="../media/image22.wmf"/><Relationship Id="rId4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8.wmf"/><Relationship Id="rId6" Type="http://schemas.openxmlformats.org/officeDocument/2006/relationships/image" Target="../media/image21.wmf"/><Relationship Id="rId5" Type="http://schemas.openxmlformats.org/officeDocument/2006/relationships/image" Target="../media/image22.wmf"/><Relationship Id="rId4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E6FA8F0-7CE6-4165-BB44-EB9378102EB0}" type="datetimeFigureOut">
              <a:rPr lang="uk-UA" smtClean="0"/>
              <a:pPr/>
              <a:t>31.10.2012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D835F82-4BA2-4ADD-94F0-34978B868E2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Relationship Id="rId9" Type="http://schemas.openxmlformats.org/officeDocument/2006/relationships/oleObject" Target="../embeddings/oleObject4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oleObject" Target="../embeddings/oleObject50.bin"/><Relationship Id="rId9" Type="http://schemas.openxmlformats.org/officeDocument/2006/relationships/oleObject" Target="../embeddings/oleObject5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Relationship Id="rId9" Type="http://schemas.openxmlformats.org/officeDocument/2006/relationships/oleObject" Target="../embeddings/oleObject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Площа трикутника</a:t>
            </a:r>
            <a:endParaRPr lang="uk-UA" dirty="0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 rot="3373492">
            <a:off x="487070" y="3605431"/>
            <a:ext cx="3440112" cy="2070100"/>
          </a:xfrm>
          <a:prstGeom prst="flowChartExtra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uk-UA"/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428728" y="4500570"/>
            <a:ext cx="12112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w" pitchFamily="34" charset="0"/>
              </a:rPr>
              <a:t>S</a:t>
            </a:r>
            <a:r>
              <a:rPr lang="ru-RU" sz="3600" b="1" dirty="0">
                <a:solidFill>
                  <a:schemeClr val="bg1"/>
                </a:solidFill>
                <a:latin typeface="Ariaw" pitchFamily="34" charset="0"/>
              </a:rPr>
              <a:t> - ?</a:t>
            </a:r>
          </a:p>
        </p:txBody>
      </p:sp>
      <p:graphicFrame>
        <p:nvGraphicFramePr>
          <p:cNvPr id="29" name="Object 29"/>
          <p:cNvGraphicFramePr>
            <a:graphicFrameLocks noChangeAspect="1"/>
          </p:cNvGraphicFramePr>
          <p:nvPr/>
        </p:nvGraphicFramePr>
        <p:xfrm>
          <a:off x="4000496" y="3857628"/>
          <a:ext cx="4790747" cy="1571636"/>
        </p:xfrm>
        <a:graphic>
          <a:graphicData uri="http://schemas.openxmlformats.org/presentationml/2006/ole">
            <p:oleObj spid="_x0000_s2050" name="Формула" r:id="rId3" imgW="927000" imgH="39348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15140" y="2500306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Урок№2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285720" y="857232"/>
            <a:ext cx="3714776" cy="228601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928662" y="1071546"/>
          <a:ext cx="2926239" cy="571504"/>
        </p:xfrm>
        <a:graphic>
          <a:graphicData uri="http://schemas.openxmlformats.org/presentationml/2006/ole">
            <p:oleObj spid="_x0000_s10242" name="Формула" r:id="rId3" imgW="799920" imgH="203040" progId="Equation.3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42910" y="1785926"/>
          <a:ext cx="2857524" cy="865351"/>
        </p:xfrm>
        <a:graphic>
          <a:graphicData uri="http://schemas.openxmlformats.org/presentationml/2006/ole">
            <p:oleObj spid="_x0000_s10243" name="Формула" r:id="rId4" imgW="1002960" imgH="393480" progId="Equation.3">
              <p:embed/>
            </p:oleObj>
          </a:graphicData>
        </a:graphic>
      </p:graphicFrame>
      <p:sp>
        <p:nvSpPr>
          <p:cNvPr id="7" name="Блок-схема: решение 6"/>
          <p:cNvSpPr/>
          <p:nvPr/>
        </p:nvSpPr>
        <p:spPr>
          <a:xfrm>
            <a:off x="4500562" y="714356"/>
            <a:ext cx="4071966" cy="264320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143504" y="1285860"/>
          <a:ext cx="3000397" cy="659970"/>
        </p:xfrm>
        <a:graphic>
          <a:graphicData uri="http://schemas.openxmlformats.org/presentationml/2006/ole">
            <p:oleObj spid="_x0000_s10244" name="Формула" r:id="rId5" imgW="799920" imgH="2286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5143504" y="1785926"/>
          <a:ext cx="2286016" cy="1052837"/>
        </p:xfrm>
        <a:graphic>
          <a:graphicData uri="http://schemas.openxmlformats.org/presentationml/2006/ole">
            <p:oleObj spid="_x0000_s10245" name="Формула" r:id="rId6" imgW="660240" imgH="39348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14282" y="3571876"/>
            <a:ext cx="3786214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42910" y="3786190"/>
          <a:ext cx="1627188" cy="623887"/>
        </p:xfrm>
        <a:graphic>
          <a:graphicData uri="http://schemas.openxmlformats.org/presentationml/2006/ole">
            <p:oleObj spid="_x0000_s10247" name="Формула" r:id="rId7" imgW="444240" imgH="17748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28662" y="35716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Паралелограм</a:t>
            </a:r>
            <a:endParaRPr lang="uk-UA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72132" y="42860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Ромб</a:t>
            </a:r>
            <a:endParaRPr lang="uk-UA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158" y="607220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Прямокутник</a:t>
            </a:r>
            <a:endParaRPr lang="uk-U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000628" y="350043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Задача 2</a:t>
            </a:r>
            <a:endParaRPr lang="uk-UA" b="1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43372" y="4357694"/>
            <a:ext cx="4429156" cy="699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463550" y="4572000"/>
          <a:ext cx="2786063" cy="952500"/>
        </p:xfrm>
        <a:graphic>
          <a:graphicData uri="http://schemas.openxmlformats.org/presentationml/2006/ole">
            <p:oleObj spid="_x0000_s10248" name="Формула" r:id="rId9" imgW="8888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285720" y="857232"/>
            <a:ext cx="3714776" cy="228601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928662" y="1071546"/>
          <a:ext cx="2926239" cy="571504"/>
        </p:xfrm>
        <a:graphic>
          <a:graphicData uri="http://schemas.openxmlformats.org/presentationml/2006/ole">
            <p:oleObj spid="_x0000_s11266" name="Формула" r:id="rId3" imgW="799920" imgH="203040" progId="Equation.3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42910" y="1785926"/>
          <a:ext cx="2857524" cy="865351"/>
        </p:xfrm>
        <a:graphic>
          <a:graphicData uri="http://schemas.openxmlformats.org/presentationml/2006/ole">
            <p:oleObj spid="_x0000_s11267" name="Формула" r:id="rId4" imgW="1002960" imgH="393480" progId="Equation.3">
              <p:embed/>
            </p:oleObj>
          </a:graphicData>
        </a:graphic>
      </p:graphicFrame>
      <p:sp>
        <p:nvSpPr>
          <p:cNvPr id="7" name="Блок-схема: решение 6"/>
          <p:cNvSpPr/>
          <p:nvPr/>
        </p:nvSpPr>
        <p:spPr>
          <a:xfrm>
            <a:off x="4500562" y="714356"/>
            <a:ext cx="4071966" cy="264320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143504" y="1285860"/>
          <a:ext cx="3000397" cy="659970"/>
        </p:xfrm>
        <a:graphic>
          <a:graphicData uri="http://schemas.openxmlformats.org/presentationml/2006/ole">
            <p:oleObj spid="_x0000_s11268" name="Формула" r:id="rId5" imgW="799920" imgH="2286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5143504" y="1785926"/>
          <a:ext cx="2286016" cy="1052837"/>
        </p:xfrm>
        <a:graphic>
          <a:graphicData uri="http://schemas.openxmlformats.org/presentationml/2006/ole">
            <p:oleObj spid="_x0000_s11269" name="Формула" r:id="rId6" imgW="660240" imgH="39348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14282" y="3571876"/>
            <a:ext cx="3786214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42910" y="3786190"/>
          <a:ext cx="1627188" cy="623887"/>
        </p:xfrm>
        <a:graphic>
          <a:graphicData uri="http://schemas.openxmlformats.org/presentationml/2006/ole">
            <p:oleObj spid="_x0000_s11271" name="Формула" r:id="rId7" imgW="444240" imgH="17748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28662" y="35716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Паралелограм</a:t>
            </a:r>
            <a:endParaRPr lang="uk-UA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72132" y="42860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Ромб</a:t>
            </a:r>
            <a:endParaRPr lang="uk-UA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158" y="607220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Прямокутник</a:t>
            </a:r>
            <a:endParaRPr lang="uk-U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000628" y="350043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Задача 3</a:t>
            </a:r>
            <a:endParaRPr lang="uk-UA" b="1" dirty="0"/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00496" y="4143380"/>
            <a:ext cx="5000660" cy="806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463550" y="4572000"/>
          <a:ext cx="2786063" cy="952500"/>
        </p:xfrm>
        <a:graphic>
          <a:graphicData uri="http://schemas.openxmlformats.org/presentationml/2006/ole">
            <p:oleObj spid="_x0000_s11272" name="Формула" r:id="rId9" imgW="8888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285720" y="857232"/>
            <a:ext cx="3714776" cy="228601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928662" y="1071546"/>
          <a:ext cx="2926239" cy="571504"/>
        </p:xfrm>
        <a:graphic>
          <a:graphicData uri="http://schemas.openxmlformats.org/presentationml/2006/ole">
            <p:oleObj spid="_x0000_s12290" name="Формула" r:id="rId3" imgW="799920" imgH="203040" progId="Equation.3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42910" y="1785926"/>
          <a:ext cx="2857524" cy="865351"/>
        </p:xfrm>
        <a:graphic>
          <a:graphicData uri="http://schemas.openxmlformats.org/presentationml/2006/ole">
            <p:oleObj spid="_x0000_s12291" name="Формула" r:id="rId4" imgW="1002960" imgH="393480" progId="Equation.3">
              <p:embed/>
            </p:oleObj>
          </a:graphicData>
        </a:graphic>
      </p:graphicFrame>
      <p:sp>
        <p:nvSpPr>
          <p:cNvPr id="7" name="Блок-схема: решение 6"/>
          <p:cNvSpPr/>
          <p:nvPr/>
        </p:nvSpPr>
        <p:spPr>
          <a:xfrm>
            <a:off x="4500562" y="714356"/>
            <a:ext cx="4071966" cy="264320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143504" y="1285860"/>
          <a:ext cx="3000397" cy="659970"/>
        </p:xfrm>
        <a:graphic>
          <a:graphicData uri="http://schemas.openxmlformats.org/presentationml/2006/ole">
            <p:oleObj spid="_x0000_s12292" name="Формула" r:id="rId5" imgW="799920" imgH="2286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5143504" y="1785926"/>
          <a:ext cx="2286016" cy="1052837"/>
        </p:xfrm>
        <a:graphic>
          <a:graphicData uri="http://schemas.openxmlformats.org/presentationml/2006/ole">
            <p:oleObj spid="_x0000_s12293" name="Формула" r:id="rId6" imgW="660240" imgH="39348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14282" y="3571876"/>
            <a:ext cx="3786214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42910" y="3786190"/>
          <a:ext cx="1627188" cy="623887"/>
        </p:xfrm>
        <a:graphic>
          <a:graphicData uri="http://schemas.openxmlformats.org/presentationml/2006/ole">
            <p:oleObj spid="_x0000_s12295" name="Формула" r:id="rId7" imgW="444240" imgH="17748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28662" y="35716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Паралелограм</a:t>
            </a:r>
            <a:endParaRPr lang="uk-UA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72132" y="42860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Ромб</a:t>
            </a:r>
            <a:endParaRPr lang="uk-UA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158" y="607220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Прямокутник</a:t>
            </a:r>
            <a:endParaRPr lang="uk-U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000628" y="350043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Задача 4</a:t>
            </a:r>
            <a:endParaRPr lang="uk-UA" b="1" dirty="0"/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43372" y="4071942"/>
            <a:ext cx="464347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463550" y="4572000"/>
          <a:ext cx="2786063" cy="952500"/>
        </p:xfrm>
        <a:graphic>
          <a:graphicData uri="http://schemas.openxmlformats.org/presentationml/2006/ole">
            <p:oleObj spid="_x0000_s12296" name="Формула" r:id="rId9" imgW="8888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Підведемо підсумки:</a:t>
            </a:r>
            <a:endParaRPr lang="uk-UA" dirty="0"/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428728" y="4500570"/>
            <a:ext cx="12112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w" pitchFamily="34" charset="0"/>
              </a:rPr>
              <a:t>S</a:t>
            </a:r>
            <a:r>
              <a:rPr lang="ru-RU" sz="3600" b="1" dirty="0">
                <a:solidFill>
                  <a:schemeClr val="bg1"/>
                </a:solidFill>
                <a:latin typeface="Ariaw" pitchFamily="34" charset="0"/>
              </a:rPr>
              <a:t> - ?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214414" y="500042"/>
          <a:ext cx="3570183" cy="785818"/>
        </p:xfrm>
        <a:graphic>
          <a:graphicData uri="http://schemas.openxmlformats.org/presentationml/2006/ole">
            <p:oleObj spid="_x0000_s13315" name="Формула" r:id="rId3" imgW="799920" imgH="228600" progId="Equation.3">
              <p:embed/>
            </p:oleObj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500034" y="5214950"/>
          <a:ext cx="3775074" cy="1143008"/>
        </p:xfrm>
        <a:graphic>
          <a:graphicData uri="http://schemas.openxmlformats.org/presentationml/2006/ole">
            <p:oleObj spid="_x0000_s13316" name="Формула" r:id="rId4" imgW="1002960" imgH="393480" progId="Equation.3">
              <p:embed/>
            </p:oleObj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428596" y="3357562"/>
          <a:ext cx="2428864" cy="931262"/>
        </p:xfrm>
        <a:graphic>
          <a:graphicData uri="http://schemas.openxmlformats.org/presentationml/2006/ole">
            <p:oleObj spid="_x0000_s13317" name="Формула" r:id="rId5" imgW="444240" imgH="177480" progId="Equation.3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5715008" y="3429000"/>
          <a:ext cx="2792872" cy="1285884"/>
        </p:xfrm>
        <a:graphic>
          <a:graphicData uri="http://schemas.openxmlformats.org/presentationml/2006/ole">
            <p:oleObj spid="_x0000_s13318" name="Формула" r:id="rId6" imgW="660240" imgH="393480" progId="Equation.3">
              <p:embed/>
            </p:oleObj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5214941" y="5143512"/>
          <a:ext cx="3291505" cy="642942"/>
        </p:xfrm>
        <a:graphic>
          <a:graphicData uri="http://schemas.openxmlformats.org/presentationml/2006/ole">
            <p:oleObj spid="_x0000_s13319" name="Формула" r:id="rId7" imgW="799920" imgH="203040" progId="Equation.3">
              <p:embed/>
            </p:oleObj>
          </a:graphicData>
        </a:graphic>
      </p:graphicFrame>
      <p:graphicFrame>
        <p:nvGraphicFramePr>
          <p:cNvPr id="9" name="Object 29"/>
          <p:cNvGraphicFramePr>
            <a:graphicFrameLocks noChangeAspect="1"/>
          </p:cNvGraphicFramePr>
          <p:nvPr/>
        </p:nvGraphicFramePr>
        <p:xfrm>
          <a:off x="5429256" y="214290"/>
          <a:ext cx="3071834" cy="1007659"/>
        </p:xfrm>
        <a:graphic>
          <a:graphicData uri="http://schemas.openxmlformats.org/presentationml/2006/ole">
            <p:oleObj spid="_x0000_s13320" name="Формула" r:id="rId8" imgW="927000" imgH="393480" progId="Equation.3">
              <p:embed/>
            </p:oleObj>
          </a:graphicData>
        </a:graphic>
      </p:graphicFrame>
      <p:graphicFrame>
        <p:nvGraphicFramePr>
          <p:cNvPr id="5" name="Object 9"/>
          <p:cNvGraphicFramePr>
            <a:graphicFrameLocks noChangeAspect="1"/>
          </p:cNvGraphicFramePr>
          <p:nvPr/>
        </p:nvGraphicFramePr>
        <p:xfrm>
          <a:off x="2857488" y="4286256"/>
          <a:ext cx="2786063" cy="952500"/>
        </p:xfrm>
        <a:graphic>
          <a:graphicData uri="http://schemas.openxmlformats.org/presentationml/2006/ole">
            <p:oleObj spid="_x0000_s13321" name="Формула" r:id="rId9" imgW="8888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uk-UA" dirty="0"/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428728" y="4500570"/>
            <a:ext cx="12112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w" pitchFamily="34" charset="0"/>
              </a:rPr>
              <a:t>S</a:t>
            </a:r>
            <a:r>
              <a:rPr lang="ru-RU" sz="3600" b="1" dirty="0">
                <a:solidFill>
                  <a:schemeClr val="bg1"/>
                </a:solidFill>
                <a:latin typeface="Ariaw" pitchFamily="34" charset="0"/>
              </a:rPr>
              <a:t> -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85918" y="3429000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№188,190,192 + задача</a:t>
            </a:r>
            <a:endParaRPr lang="uk-UA" b="1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357694"/>
            <a:ext cx="823134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Розв’язати задачі:</a:t>
            </a:r>
            <a:endParaRPr lang="uk-UA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39629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214554"/>
            <a:ext cx="7429552" cy="699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5-конечная звезда 7"/>
          <p:cNvSpPr/>
          <p:nvPr/>
        </p:nvSpPr>
        <p:spPr>
          <a:xfrm>
            <a:off x="285720" y="1714488"/>
            <a:ext cx="357190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5-конечная звезда 8"/>
          <p:cNvSpPr/>
          <p:nvPr/>
        </p:nvSpPr>
        <p:spPr>
          <a:xfrm>
            <a:off x="285720" y="5429264"/>
            <a:ext cx="357190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5-конечная звезда 9"/>
          <p:cNvSpPr/>
          <p:nvPr/>
        </p:nvSpPr>
        <p:spPr>
          <a:xfrm>
            <a:off x="214282" y="2428868"/>
            <a:ext cx="357190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5-конечная звезда 10"/>
          <p:cNvSpPr/>
          <p:nvPr/>
        </p:nvSpPr>
        <p:spPr>
          <a:xfrm>
            <a:off x="214282" y="3286124"/>
            <a:ext cx="357190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5-конечная звезда 11"/>
          <p:cNvSpPr/>
          <p:nvPr/>
        </p:nvSpPr>
        <p:spPr>
          <a:xfrm>
            <a:off x="285720" y="4357694"/>
            <a:ext cx="357190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000372"/>
            <a:ext cx="7500990" cy="806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4071942"/>
            <a:ext cx="757857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5429264"/>
            <a:ext cx="7072362" cy="67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5429256" y="500042"/>
            <a:ext cx="2372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???????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1214414" y="928670"/>
            <a:ext cx="2857520" cy="157163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2357422" y="92867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2500298" y="92867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2285984" y="250030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2428860" y="250030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1285852" y="171448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857356" y="207167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3000364" y="142873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3071802" y="135729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3143240" y="135729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1785918" y="207167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1714480" y="214311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1214414" y="928670"/>
            <a:ext cx="2857520" cy="15716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71604" y="928670"/>
            <a:ext cx="2143140" cy="15716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2000232" y="128586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2143108" y="135729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3786182" y="171448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2285984" y="1500174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000364" y="200024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3143240" y="214311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2857488" y="1928802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3286116" y="2214554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1857356" y="1214422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500530" y="285728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Паралелограм</a:t>
            </a:r>
            <a:endParaRPr lang="uk-UA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928662" y="2571744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46" name="TextBox 45"/>
          <p:cNvSpPr txBox="1"/>
          <p:nvPr/>
        </p:nvSpPr>
        <p:spPr>
          <a:xfrm>
            <a:off x="928662" y="3143248"/>
            <a:ext cx="32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uk-UA" dirty="0"/>
          </a:p>
        </p:txBody>
      </p:sp>
      <p:sp>
        <p:nvSpPr>
          <p:cNvPr id="47" name="TextBox 46"/>
          <p:cNvSpPr txBox="1"/>
          <p:nvPr/>
        </p:nvSpPr>
        <p:spPr>
          <a:xfrm>
            <a:off x="4143372" y="78579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</a:t>
            </a:r>
            <a:endParaRPr lang="uk-UA" dirty="0"/>
          </a:p>
        </p:txBody>
      </p:sp>
      <p:sp>
        <p:nvSpPr>
          <p:cNvPr id="48" name="TextBox 47"/>
          <p:cNvSpPr txBox="1"/>
          <p:nvPr/>
        </p:nvSpPr>
        <p:spPr>
          <a:xfrm>
            <a:off x="3786182" y="250030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uk-UA" dirty="0"/>
          </a:p>
        </p:txBody>
      </p:sp>
      <p:sp>
        <p:nvSpPr>
          <p:cNvPr id="49" name="TextBox 48"/>
          <p:cNvSpPr txBox="1"/>
          <p:nvPr/>
        </p:nvSpPr>
        <p:spPr>
          <a:xfrm>
            <a:off x="2571736" y="121442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</a:t>
            </a:r>
            <a:endParaRPr lang="uk-UA" dirty="0"/>
          </a:p>
        </p:txBody>
      </p:sp>
      <p:sp>
        <p:nvSpPr>
          <p:cNvPr id="50" name="Параллелограмм 49"/>
          <p:cNvSpPr/>
          <p:nvPr/>
        </p:nvSpPr>
        <p:spPr>
          <a:xfrm>
            <a:off x="928662" y="3357562"/>
            <a:ext cx="2857520" cy="157163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1285852" y="3357562"/>
            <a:ext cx="2143140" cy="15716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14348" y="4857760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53" name="TextBox 52"/>
          <p:cNvSpPr txBox="1"/>
          <p:nvPr/>
        </p:nvSpPr>
        <p:spPr>
          <a:xfrm>
            <a:off x="1285852" y="785794"/>
            <a:ext cx="32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uk-UA" dirty="0"/>
          </a:p>
        </p:txBody>
      </p:sp>
      <p:sp>
        <p:nvSpPr>
          <p:cNvPr id="54" name="TextBox 53"/>
          <p:cNvSpPr txBox="1"/>
          <p:nvPr/>
        </p:nvSpPr>
        <p:spPr>
          <a:xfrm>
            <a:off x="3857620" y="321468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</a:t>
            </a:r>
            <a:endParaRPr lang="uk-UA" dirty="0"/>
          </a:p>
        </p:txBody>
      </p:sp>
      <p:sp>
        <p:nvSpPr>
          <p:cNvPr id="55" name="TextBox 54"/>
          <p:cNvSpPr txBox="1"/>
          <p:nvPr/>
        </p:nvSpPr>
        <p:spPr>
          <a:xfrm>
            <a:off x="3500430" y="485776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uk-UA" dirty="0"/>
          </a:p>
        </p:txBody>
      </p:sp>
      <p:graphicFrame>
        <p:nvGraphicFramePr>
          <p:cNvPr id="2050" name="Object 24"/>
          <p:cNvGraphicFramePr>
            <a:graphicFrameLocks noChangeAspect="1"/>
          </p:cNvGraphicFramePr>
          <p:nvPr/>
        </p:nvGraphicFramePr>
        <p:xfrm>
          <a:off x="1000100" y="4286256"/>
          <a:ext cx="1714512" cy="562457"/>
        </p:xfrm>
        <a:graphic>
          <a:graphicData uri="http://schemas.openxmlformats.org/presentationml/2006/ole">
            <p:oleObj spid="_x0000_s3074" name="Формула" r:id="rId3" imgW="927000" imgH="393480" progId="Equation.3">
              <p:embed/>
            </p:oleObj>
          </a:graphicData>
        </a:graphic>
      </p:graphicFrame>
      <p:graphicFrame>
        <p:nvGraphicFramePr>
          <p:cNvPr id="57" name="Object 24"/>
          <p:cNvGraphicFramePr>
            <a:graphicFrameLocks noChangeAspect="1"/>
          </p:cNvGraphicFramePr>
          <p:nvPr/>
        </p:nvGraphicFramePr>
        <p:xfrm>
          <a:off x="2000232" y="3429000"/>
          <a:ext cx="1714500" cy="561975"/>
        </p:xfrm>
        <a:graphic>
          <a:graphicData uri="http://schemas.openxmlformats.org/presentationml/2006/ole">
            <p:oleObj spid="_x0000_s3075" name="Формула" r:id="rId4" imgW="927000" imgH="393480" progId="Equation.3">
              <p:embed/>
            </p:oleObj>
          </a:graphicData>
        </a:graphic>
      </p:graphicFrame>
      <p:graphicFrame>
        <p:nvGraphicFramePr>
          <p:cNvPr id="58" name="Object 24"/>
          <p:cNvGraphicFramePr>
            <a:graphicFrameLocks noChangeAspect="1"/>
          </p:cNvGraphicFramePr>
          <p:nvPr/>
        </p:nvGraphicFramePr>
        <p:xfrm>
          <a:off x="4500562" y="3071810"/>
          <a:ext cx="4056622" cy="792173"/>
        </p:xfrm>
        <a:graphic>
          <a:graphicData uri="http://schemas.openxmlformats.org/presentationml/2006/ole">
            <p:oleObj spid="_x0000_s3076" name="Формула" r:id="rId5" imgW="799920" imgH="203040" progId="Equation.3">
              <p:embed/>
            </p:oleObj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5286380" y="5357826"/>
            <a:ext cx="2715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Якого кута взяти синус?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1214414" y="928670"/>
            <a:ext cx="2857520" cy="157163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2357422" y="92867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2500298" y="92867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2285984" y="250030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2428860" y="250030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1285852" y="171448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857356" y="207167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3000364" y="142873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3071802" y="135729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3143240" y="135729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1785918" y="207167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1714480" y="214311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1214414" y="928670"/>
            <a:ext cx="2857520" cy="15716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71604" y="928670"/>
            <a:ext cx="2143140" cy="15716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2000232" y="128586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2143108" y="135729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3786182" y="171448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2285984" y="1500174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000364" y="200024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3143240" y="214311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2857488" y="1928802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3286116" y="2214554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1857356" y="1214422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500530" y="285728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Паралелограм</a:t>
            </a:r>
            <a:endParaRPr lang="uk-UA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928662" y="2571744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46" name="TextBox 45"/>
          <p:cNvSpPr txBox="1"/>
          <p:nvPr/>
        </p:nvSpPr>
        <p:spPr>
          <a:xfrm>
            <a:off x="1142976" y="3143248"/>
            <a:ext cx="32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uk-UA" dirty="0"/>
          </a:p>
        </p:txBody>
      </p:sp>
      <p:sp>
        <p:nvSpPr>
          <p:cNvPr id="47" name="TextBox 46"/>
          <p:cNvSpPr txBox="1"/>
          <p:nvPr/>
        </p:nvSpPr>
        <p:spPr>
          <a:xfrm>
            <a:off x="4143372" y="78579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</a:t>
            </a:r>
            <a:endParaRPr lang="uk-UA" dirty="0"/>
          </a:p>
        </p:txBody>
      </p:sp>
      <p:sp>
        <p:nvSpPr>
          <p:cNvPr id="48" name="TextBox 47"/>
          <p:cNvSpPr txBox="1"/>
          <p:nvPr/>
        </p:nvSpPr>
        <p:spPr>
          <a:xfrm>
            <a:off x="3786182" y="250030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uk-UA" dirty="0"/>
          </a:p>
        </p:txBody>
      </p:sp>
      <p:sp>
        <p:nvSpPr>
          <p:cNvPr id="49" name="TextBox 48"/>
          <p:cNvSpPr txBox="1"/>
          <p:nvPr/>
        </p:nvSpPr>
        <p:spPr>
          <a:xfrm>
            <a:off x="2571736" y="121442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</a:t>
            </a:r>
            <a:endParaRPr lang="uk-UA" dirty="0"/>
          </a:p>
        </p:txBody>
      </p:sp>
      <p:sp>
        <p:nvSpPr>
          <p:cNvPr id="50" name="Параллелограмм 49"/>
          <p:cNvSpPr/>
          <p:nvPr/>
        </p:nvSpPr>
        <p:spPr>
          <a:xfrm>
            <a:off x="928662" y="3357562"/>
            <a:ext cx="3929090" cy="257176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1571604" y="3357562"/>
            <a:ext cx="2643206" cy="25717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42910" y="5643578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53" name="TextBox 52"/>
          <p:cNvSpPr txBox="1"/>
          <p:nvPr/>
        </p:nvSpPr>
        <p:spPr>
          <a:xfrm>
            <a:off x="1285852" y="785794"/>
            <a:ext cx="32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uk-UA" dirty="0"/>
          </a:p>
        </p:txBody>
      </p:sp>
      <p:sp>
        <p:nvSpPr>
          <p:cNvPr id="54" name="TextBox 53"/>
          <p:cNvSpPr txBox="1"/>
          <p:nvPr/>
        </p:nvSpPr>
        <p:spPr>
          <a:xfrm>
            <a:off x="4929190" y="321468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</a:t>
            </a:r>
            <a:endParaRPr lang="uk-UA" dirty="0"/>
          </a:p>
        </p:txBody>
      </p:sp>
      <p:sp>
        <p:nvSpPr>
          <p:cNvPr id="55" name="TextBox 54"/>
          <p:cNvSpPr txBox="1"/>
          <p:nvPr/>
        </p:nvSpPr>
        <p:spPr>
          <a:xfrm>
            <a:off x="4286248" y="564357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uk-UA" dirty="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928662" y="3429000"/>
            <a:ext cx="3857652" cy="25003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643042" y="450057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</a:t>
            </a:r>
            <a:endParaRPr lang="uk-UA" dirty="0"/>
          </a:p>
        </p:txBody>
      </p:sp>
      <p:sp>
        <p:nvSpPr>
          <p:cNvPr id="61" name="TextBox 60"/>
          <p:cNvSpPr txBox="1"/>
          <p:nvPr/>
        </p:nvSpPr>
        <p:spPr>
          <a:xfrm>
            <a:off x="2928926" y="357187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</a:t>
            </a:r>
            <a:endParaRPr lang="uk-UA" dirty="0"/>
          </a:p>
        </p:txBody>
      </p:sp>
      <p:sp>
        <p:nvSpPr>
          <p:cNvPr id="62" name="TextBox 61"/>
          <p:cNvSpPr txBox="1"/>
          <p:nvPr/>
        </p:nvSpPr>
        <p:spPr>
          <a:xfrm>
            <a:off x="3857620" y="457200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3</a:t>
            </a:r>
            <a:endParaRPr lang="uk-UA" dirty="0"/>
          </a:p>
        </p:txBody>
      </p:sp>
      <p:sp>
        <p:nvSpPr>
          <p:cNvPr id="63" name="TextBox 62"/>
          <p:cNvSpPr txBox="1"/>
          <p:nvPr/>
        </p:nvSpPr>
        <p:spPr>
          <a:xfrm>
            <a:off x="2500298" y="535782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4</a:t>
            </a:r>
            <a:endParaRPr lang="uk-UA" dirty="0"/>
          </a:p>
        </p:txBody>
      </p:sp>
      <p:sp>
        <p:nvSpPr>
          <p:cNvPr id="65" name="TextBox 64"/>
          <p:cNvSpPr txBox="1"/>
          <p:nvPr/>
        </p:nvSpPr>
        <p:spPr>
          <a:xfrm>
            <a:off x="3214678" y="4429132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</a:t>
            </a:r>
            <a:endParaRPr lang="uk-UA" dirty="0"/>
          </a:p>
        </p:txBody>
      </p:sp>
      <p:sp>
        <p:nvSpPr>
          <p:cNvPr id="66" name="TextBox 65"/>
          <p:cNvSpPr txBox="1"/>
          <p:nvPr/>
        </p:nvSpPr>
        <p:spPr>
          <a:xfrm>
            <a:off x="2357422" y="485776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180-</a:t>
            </a:r>
            <a:r>
              <a:rPr lang="el-GR" dirty="0" smtClean="0"/>
              <a:t>α</a:t>
            </a:r>
            <a:endParaRPr lang="uk-UA" dirty="0"/>
          </a:p>
        </p:txBody>
      </p:sp>
      <p:sp>
        <p:nvSpPr>
          <p:cNvPr id="67" name="TextBox 66"/>
          <p:cNvSpPr txBox="1"/>
          <p:nvPr/>
        </p:nvSpPr>
        <p:spPr>
          <a:xfrm>
            <a:off x="2428860" y="4429132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</a:t>
            </a:r>
            <a:endParaRPr lang="uk-UA" dirty="0"/>
          </a:p>
        </p:txBody>
      </p:sp>
      <p:sp>
        <p:nvSpPr>
          <p:cNvPr id="69" name="TextBox 68"/>
          <p:cNvSpPr txBox="1"/>
          <p:nvPr/>
        </p:nvSpPr>
        <p:spPr>
          <a:xfrm>
            <a:off x="2571736" y="414338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180-</a:t>
            </a:r>
            <a:r>
              <a:rPr lang="el-GR" dirty="0" smtClean="0"/>
              <a:t>α</a:t>
            </a:r>
            <a:endParaRPr lang="uk-UA" dirty="0"/>
          </a:p>
        </p:txBody>
      </p:sp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5721350" y="2500313"/>
          <a:ext cx="2863850" cy="561975"/>
        </p:xfrm>
        <a:graphic>
          <a:graphicData uri="http://schemas.openxmlformats.org/presentationml/2006/ole">
            <p:oleObj spid="_x0000_s4101" name="Формула" r:id="rId3" imgW="1549080" imgH="393480" progId="Equation.3">
              <p:embed/>
            </p:oleObj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5857875" y="1270000"/>
          <a:ext cx="2020888" cy="307975"/>
        </p:xfrm>
        <a:graphic>
          <a:graphicData uri="http://schemas.openxmlformats.org/presentationml/2006/ole">
            <p:oleObj spid="_x0000_s4103" name="Формула" r:id="rId4" imgW="1091880" imgH="215640" progId="Equation.3">
              <p:embed/>
            </p:oleObj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5013325" y="1587500"/>
          <a:ext cx="3852863" cy="561975"/>
        </p:xfrm>
        <a:graphic>
          <a:graphicData uri="http://schemas.openxmlformats.org/presentationml/2006/ole">
            <p:oleObj spid="_x0000_s4104" name="Формула" r:id="rId5" imgW="2082600" imgH="393480" progId="Equation.3">
              <p:embed/>
            </p:oleObj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5703888" y="3143250"/>
          <a:ext cx="2886075" cy="561975"/>
        </p:xfrm>
        <a:graphic>
          <a:graphicData uri="http://schemas.openxmlformats.org/presentationml/2006/ole">
            <p:oleObj spid="_x0000_s4105" name="Формула" r:id="rId6" imgW="1562040" imgH="393480" progId="Equation.3">
              <p:embed/>
            </p:oleObj>
          </a:graphicData>
        </a:graphic>
      </p:graphicFrame>
      <p:graphicFrame>
        <p:nvGraphicFramePr>
          <p:cNvPr id="19" name="Object 10"/>
          <p:cNvGraphicFramePr>
            <a:graphicFrameLocks noChangeAspect="1"/>
          </p:cNvGraphicFramePr>
          <p:nvPr/>
        </p:nvGraphicFramePr>
        <p:xfrm>
          <a:off x="5286380" y="3714752"/>
          <a:ext cx="3684587" cy="561975"/>
        </p:xfrm>
        <a:graphic>
          <a:graphicData uri="http://schemas.openxmlformats.org/presentationml/2006/ole">
            <p:oleObj spid="_x0000_s4106" name="Формула" r:id="rId7" imgW="1993680" imgH="393480" progId="Equation.3">
              <p:embed/>
            </p:oleObj>
          </a:graphicData>
        </a:graphic>
      </p:graphicFrame>
      <p:graphicFrame>
        <p:nvGraphicFramePr>
          <p:cNvPr id="21" name="Object 11"/>
          <p:cNvGraphicFramePr>
            <a:graphicFrameLocks noChangeAspect="1"/>
          </p:cNvGraphicFramePr>
          <p:nvPr/>
        </p:nvGraphicFramePr>
        <p:xfrm>
          <a:off x="5286380" y="4429132"/>
          <a:ext cx="3684588" cy="561975"/>
        </p:xfrm>
        <a:graphic>
          <a:graphicData uri="http://schemas.openxmlformats.org/presentationml/2006/ole">
            <p:oleObj spid="_x0000_s4107" name="Формула" r:id="rId8" imgW="1993680" imgH="393480" progId="Equation.3">
              <p:embed/>
            </p:oleObj>
          </a:graphicData>
        </a:graphic>
      </p:graphicFrame>
      <p:graphicFrame>
        <p:nvGraphicFramePr>
          <p:cNvPr id="23" name="Object 12"/>
          <p:cNvGraphicFramePr>
            <a:graphicFrameLocks noChangeAspect="1"/>
          </p:cNvGraphicFramePr>
          <p:nvPr/>
        </p:nvGraphicFramePr>
        <p:xfrm>
          <a:off x="1233495" y="6000768"/>
          <a:ext cx="7910505" cy="633413"/>
        </p:xfrm>
        <a:graphic>
          <a:graphicData uri="http://schemas.openxmlformats.org/presentationml/2006/ole">
            <p:oleObj spid="_x0000_s4108" name="Формула" r:id="rId9" imgW="3797280" imgH="393480" progId="Equation.3">
              <p:embed/>
            </p:oleObj>
          </a:graphicData>
        </a:graphic>
      </p:graphicFrame>
      <p:graphicFrame>
        <p:nvGraphicFramePr>
          <p:cNvPr id="25" name="Object 13"/>
          <p:cNvGraphicFramePr>
            <a:graphicFrameLocks noChangeAspect="1"/>
          </p:cNvGraphicFramePr>
          <p:nvPr/>
        </p:nvGraphicFramePr>
        <p:xfrm>
          <a:off x="4500562" y="4929198"/>
          <a:ext cx="3643313" cy="1103312"/>
        </p:xfrm>
        <a:graphic>
          <a:graphicData uri="http://schemas.openxmlformats.org/presentationml/2006/ole">
            <p:oleObj spid="_x0000_s4109" name="Формула" r:id="rId10" imgW="10029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1214414" y="928670"/>
            <a:ext cx="2857520" cy="157163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2357422" y="92867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2500298" y="92867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2285984" y="250030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2428860" y="250030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1285852" y="171448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857356" y="207167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3000364" y="142873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3071802" y="135729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3143240" y="135729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1785918" y="207167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1714480" y="214311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1214414" y="928670"/>
            <a:ext cx="2857520" cy="15716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71604" y="928670"/>
            <a:ext cx="2143140" cy="15716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2000232" y="128586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2143108" y="135729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3786182" y="1714488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2285984" y="1500174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000364" y="2000240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3143240" y="2143116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2857488" y="1928802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3286116" y="2214554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1857356" y="1214422"/>
            <a:ext cx="214314" cy="714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500530" y="285728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Паралелограм</a:t>
            </a:r>
            <a:endParaRPr lang="uk-UA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928662" y="2571744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46" name="TextBox 45"/>
          <p:cNvSpPr txBox="1"/>
          <p:nvPr/>
        </p:nvSpPr>
        <p:spPr>
          <a:xfrm>
            <a:off x="1142976" y="3143248"/>
            <a:ext cx="32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uk-UA" dirty="0"/>
          </a:p>
        </p:txBody>
      </p:sp>
      <p:sp>
        <p:nvSpPr>
          <p:cNvPr id="47" name="TextBox 46"/>
          <p:cNvSpPr txBox="1"/>
          <p:nvPr/>
        </p:nvSpPr>
        <p:spPr>
          <a:xfrm>
            <a:off x="4143372" y="78579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</a:t>
            </a:r>
            <a:endParaRPr lang="uk-UA" dirty="0"/>
          </a:p>
        </p:txBody>
      </p:sp>
      <p:sp>
        <p:nvSpPr>
          <p:cNvPr id="48" name="TextBox 47"/>
          <p:cNvSpPr txBox="1"/>
          <p:nvPr/>
        </p:nvSpPr>
        <p:spPr>
          <a:xfrm>
            <a:off x="3786182" y="250030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uk-UA" dirty="0"/>
          </a:p>
        </p:txBody>
      </p:sp>
      <p:sp>
        <p:nvSpPr>
          <p:cNvPr id="49" name="TextBox 48"/>
          <p:cNvSpPr txBox="1"/>
          <p:nvPr/>
        </p:nvSpPr>
        <p:spPr>
          <a:xfrm>
            <a:off x="2571736" y="121442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</a:t>
            </a:r>
            <a:endParaRPr lang="uk-UA" dirty="0"/>
          </a:p>
        </p:txBody>
      </p:sp>
      <p:sp>
        <p:nvSpPr>
          <p:cNvPr id="50" name="Параллелограмм 49"/>
          <p:cNvSpPr/>
          <p:nvPr/>
        </p:nvSpPr>
        <p:spPr>
          <a:xfrm>
            <a:off x="928662" y="3357562"/>
            <a:ext cx="3929090" cy="257176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1571604" y="3357562"/>
            <a:ext cx="2643206" cy="25717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42910" y="5643578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53" name="TextBox 52"/>
          <p:cNvSpPr txBox="1"/>
          <p:nvPr/>
        </p:nvSpPr>
        <p:spPr>
          <a:xfrm>
            <a:off x="1285852" y="785794"/>
            <a:ext cx="32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uk-UA" dirty="0"/>
          </a:p>
        </p:txBody>
      </p:sp>
      <p:sp>
        <p:nvSpPr>
          <p:cNvPr id="54" name="TextBox 53"/>
          <p:cNvSpPr txBox="1"/>
          <p:nvPr/>
        </p:nvSpPr>
        <p:spPr>
          <a:xfrm>
            <a:off x="4929190" y="321468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</a:t>
            </a:r>
            <a:endParaRPr lang="uk-UA" dirty="0"/>
          </a:p>
        </p:txBody>
      </p:sp>
      <p:sp>
        <p:nvSpPr>
          <p:cNvPr id="55" name="TextBox 54"/>
          <p:cNvSpPr txBox="1"/>
          <p:nvPr/>
        </p:nvSpPr>
        <p:spPr>
          <a:xfrm>
            <a:off x="4286248" y="564357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uk-UA" dirty="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928662" y="3429000"/>
            <a:ext cx="3857652" cy="25003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643042" y="450057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</a:t>
            </a:r>
            <a:endParaRPr lang="uk-UA" dirty="0"/>
          </a:p>
        </p:txBody>
      </p:sp>
      <p:sp>
        <p:nvSpPr>
          <p:cNvPr id="61" name="TextBox 60"/>
          <p:cNvSpPr txBox="1"/>
          <p:nvPr/>
        </p:nvSpPr>
        <p:spPr>
          <a:xfrm>
            <a:off x="2928926" y="357187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</a:t>
            </a:r>
            <a:endParaRPr lang="uk-UA" dirty="0"/>
          </a:p>
        </p:txBody>
      </p:sp>
      <p:sp>
        <p:nvSpPr>
          <p:cNvPr id="62" name="TextBox 61"/>
          <p:cNvSpPr txBox="1"/>
          <p:nvPr/>
        </p:nvSpPr>
        <p:spPr>
          <a:xfrm>
            <a:off x="3857620" y="457200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3</a:t>
            </a:r>
            <a:endParaRPr lang="uk-UA" dirty="0"/>
          </a:p>
        </p:txBody>
      </p:sp>
      <p:sp>
        <p:nvSpPr>
          <p:cNvPr id="63" name="TextBox 62"/>
          <p:cNvSpPr txBox="1"/>
          <p:nvPr/>
        </p:nvSpPr>
        <p:spPr>
          <a:xfrm>
            <a:off x="2500298" y="535782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4</a:t>
            </a:r>
            <a:endParaRPr lang="uk-UA" dirty="0"/>
          </a:p>
        </p:txBody>
      </p:sp>
      <p:sp>
        <p:nvSpPr>
          <p:cNvPr id="65" name="TextBox 64"/>
          <p:cNvSpPr txBox="1"/>
          <p:nvPr/>
        </p:nvSpPr>
        <p:spPr>
          <a:xfrm>
            <a:off x="3214678" y="4429132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</a:t>
            </a:r>
            <a:endParaRPr lang="uk-UA" dirty="0"/>
          </a:p>
        </p:txBody>
      </p:sp>
      <p:sp>
        <p:nvSpPr>
          <p:cNvPr id="66" name="TextBox 65"/>
          <p:cNvSpPr txBox="1"/>
          <p:nvPr/>
        </p:nvSpPr>
        <p:spPr>
          <a:xfrm>
            <a:off x="2357422" y="485776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180-</a:t>
            </a:r>
            <a:r>
              <a:rPr lang="el-GR" dirty="0" smtClean="0"/>
              <a:t>α</a:t>
            </a:r>
            <a:endParaRPr lang="uk-UA" dirty="0"/>
          </a:p>
        </p:txBody>
      </p:sp>
      <p:sp>
        <p:nvSpPr>
          <p:cNvPr id="67" name="TextBox 66"/>
          <p:cNvSpPr txBox="1"/>
          <p:nvPr/>
        </p:nvSpPr>
        <p:spPr>
          <a:xfrm>
            <a:off x="2428860" y="4429132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</a:t>
            </a:r>
            <a:endParaRPr lang="uk-UA" dirty="0"/>
          </a:p>
        </p:txBody>
      </p:sp>
      <p:sp>
        <p:nvSpPr>
          <p:cNvPr id="69" name="TextBox 68"/>
          <p:cNvSpPr txBox="1"/>
          <p:nvPr/>
        </p:nvSpPr>
        <p:spPr>
          <a:xfrm>
            <a:off x="2571736" y="414338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180-</a:t>
            </a:r>
            <a:r>
              <a:rPr lang="el-GR" dirty="0" smtClean="0"/>
              <a:t>α</a:t>
            </a:r>
            <a:endParaRPr lang="uk-UA" dirty="0"/>
          </a:p>
        </p:txBody>
      </p:sp>
      <p:graphicFrame>
        <p:nvGraphicFramePr>
          <p:cNvPr id="25" name="Object 13"/>
          <p:cNvGraphicFramePr>
            <a:graphicFrameLocks noChangeAspect="1"/>
          </p:cNvGraphicFramePr>
          <p:nvPr/>
        </p:nvGraphicFramePr>
        <p:xfrm>
          <a:off x="5143504" y="1857364"/>
          <a:ext cx="3643313" cy="1103312"/>
        </p:xfrm>
        <a:graphic>
          <a:graphicData uri="http://schemas.openxmlformats.org/presentationml/2006/ole">
            <p:oleObj spid="_x0000_s7177" name="Формула" r:id="rId3" imgW="10029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Ромб</a:t>
            </a:r>
            <a:endParaRPr lang="uk-UA" b="1" dirty="0"/>
          </a:p>
        </p:txBody>
      </p:sp>
      <p:sp>
        <p:nvSpPr>
          <p:cNvPr id="4" name="Блок-схема: решение 3"/>
          <p:cNvSpPr/>
          <p:nvPr/>
        </p:nvSpPr>
        <p:spPr>
          <a:xfrm>
            <a:off x="1000100" y="1714488"/>
            <a:ext cx="3286148" cy="178595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3143240" y="2000240"/>
            <a:ext cx="214314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643042" y="2928934"/>
            <a:ext cx="214314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>
            <a:off x="1643042" y="2071678"/>
            <a:ext cx="285752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V="1">
            <a:off x="3357554" y="2928934"/>
            <a:ext cx="214314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4" idx="0"/>
            <a:endCxn id="4" idx="2"/>
          </p:cNvCxnSpPr>
          <p:nvPr/>
        </p:nvCxnSpPr>
        <p:spPr>
          <a:xfrm rot="16200000" flipH="1">
            <a:off x="1750199" y="2607463"/>
            <a:ext cx="178595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4" idx="1"/>
            <a:endCxn id="4" idx="3"/>
          </p:cNvCxnSpPr>
          <p:nvPr/>
        </p:nvCxnSpPr>
        <p:spPr>
          <a:xfrm rot="10800000" flipH="1">
            <a:off x="1000100" y="2607463"/>
            <a:ext cx="328614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42910" y="2643182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28" name="TextBox 27"/>
          <p:cNvSpPr txBox="1"/>
          <p:nvPr/>
        </p:nvSpPr>
        <p:spPr>
          <a:xfrm>
            <a:off x="2571736" y="1357298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uk-UA" dirty="0"/>
          </a:p>
        </p:txBody>
      </p:sp>
      <p:sp>
        <p:nvSpPr>
          <p:cNvPr id="29" name="TextBox 28"/>
          <p:cNvSpPr txBox="1"/>
          <p:nvPr/>
        </p:nvSpPr>
        <p:spPr>
          <a:xfrm>
            <a:off x="4429124" y="264318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</a:t>
            </a:r>
            <a:endParaRPr lang="uk-UA" dirty="0"/>
          </a:p>
        </p:txBody>
      </p:sp>
      <p:sp>
        <p:nvSpPr>
          <p:cNvPr id="30" name="TextBox 29"/>
          <p:cNvSpPr txBox="1"/>
          <p:nvPr/>
        </p:nvSpPr>
        <p:spPr>
          <a:xfrm>
            <a:off x="2571736" y="371475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uk-UA" dirty="0"/>
          </a:p>
        </p:txBody>
      </p:sp>
      <p:sp>
        <p:nvSpPr>
          <p:cNvPr id="31" name="TextBox 30"/>
          <p:cNvSpPr txBox="1"/>
          <p:nvPr/>
        </p:nvSpPr>
        <p:spPr>
          <a:xfrm>
            <a:off x="2714612" y="221455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</a:t>
            </a:r>
            <a:endParaRPr lang="uk-UA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714875" y="1450975"/>
          <a:ext cx="4056063" cy="892175"/>
        </p:xfrm>
        <a:graphic>
          <a:graphicData uri="http://schemas.openxmlformats.org/presentationml/2006/ole">
            <p:oleObj spid="_x0000_s5122" name="Формула" r:id="rId3" imgW="799920" imgH="228600" progId="Equation.3">
              <p:embed/>
            </p:oleObj>
          </a:graphicData>
        </a:graphic>
      </p:graphicFrame>
      <p:graphicFrame>
        <p:nvGraphicFramePr>
          <p:cNvPr id="2048" name="Object 3"/>
          <p:cNvGraphicFramePr>
            <a:graphicFrameLocks noChangeAspect="1"/>
          </p:cNvGraphicFramePr>
          <p:nvPr/>
        </p:nvGraphicFramePr>
        <p:xfrm>
          <a:off x="3071802" y="3929066"/>
          <a:ext cx="5774120" cy="1071570"/>
        </p:xfrm>
        <a:graphic>
          <a:graphicData uri="http://schemas.openxmlformats.org/presentationml/2006/ole">
            <p:oleObj spid="_x0000_s5123" name="Формула" r:id="rId4" imgW="1638000" imgH="393480" progId="Equation.3">
              <p:embed/>
            </p:oleObj>
          </a:graphicData>
        </a:graphic>
      </p:graphicFrame>
      <p:graphicFrame>
        <p:nvGraphicFramePr>
          <p:cNvPr id="2049" name="Object 4"/>
          <p:cNvGraphicFramePr>
            <a:graphicFrameLocks noChangeAspect="1"/>
          </p:cNvGraphicFramePr>
          <p:nvPr/>
        </p:nvGraphicFramePr>
        <p:xfrm>
          <a:off x="4572000" y="5072074"/>
          <a:ext cx="2857520" cy="1315706"/>
        </p:xfrm>
        <a:graphic>
          <a:graphicData uri="http://schemas.openxmlformats.org/presentationml/2006/ole">
            <p:oleObj spid="_x0000_s5124" name="Формула" r:id="rId5" imgW="6602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Прямокутник</a:t>
            </a:r>
            <a:endParaRPr lang="uk-UA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000240"/>
            <a:ext cx="3071834" cy="1928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785786" y="2000240"/>
            <a:ext cx="3071834" cy="192882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85786" y="2000240"/>
            <a:ext cx="3071834" cy="192882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2928926" y="2428868"/>
            <a:ext cx="214314" cy="21431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1643042" y="3214686"/>
            <a:ext cx="214314" cy="21431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643174" y="3143248"/>
            <a:ext cx="285752" cy="2857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1571604" y="2500306"/>
            <a:ext cx="285752" cy="2857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143372" y="1785926"/>
          <a:ext cx="4554560" cy="714377"/>
        </p:xfrm>
        <a:graphic>
          <a:graphicData uri="http://schemas.openxmlformats.org/presentationml/2006/ole">
            <p:oleObj spid="_x0000_s6146" name="Формула" r:id="rId3" imgW="1244520" imgH="203040" progId="Equation.3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28596" y="414338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18" name="TextBox 17"/>
          <p:cNvSpPr txBox="1"/>
          <p:nvPr/>
        </p:nvSpPr>
        <p:spPr>
          <a:xfrm>
            <a:off x="428596" y="1785926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</a:t>
            </a:r>
            <a:endParaRPr lang="uk-UA" dirty="0"/>
          </a:p>
        </p:txBody>
      </p:sp>
      <p:sp>
        <p:nvSpPr>
          <p:cNvPr id="19" name="TextBox 18"/>
          <p:cNvSpPr txBox="1"/>
          <p:nvPr/>
        </p:nvSpPr>
        <p:spPr>
          <a:xfrm>
            <a:off x="3857620" y="171448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</a:t>
            </a:r>
            <a:endParaRPr lang="uk-UA" dirty="0"/>
          </a:p>
        </p:txBody>
      </p:sp>
      <p:sp>
        <p:nvSpPr>
          <p:cNvPr id="20" name="TextBox 19"/>
          <p:cNvSpPr txBox="1"/>
          <p:nvPr/>
        </p:nvSpPr>
        <p:spPr>
          <a:xfrm>
            <a:off x="3929058" y="407194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uk-UA" dirty="0"/>
          </a:p>
        </p:txBody>
      </p:sp>
      <p:sp>
        <p:nvSpPr>
          <p:cNvPr id="21" name="TextBox 20"/>
          <p:cNvSpPr txBox="1"/>
          <p:nvPr/>
        </p:nvSpPr>
        <p:spPr>
          <a:xfrm>
            <a:off x="2143108" y="2500306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</a:t>
            </a:r>
            <a:endParaRPr lang="uk-UA" dirty="0"/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929190" y="3071810"/>
          <a:ext cx="2786063" cy="952500"/>
        </p:xfrm>
        <a:graphic>
          <a:graphicData uri="http://schemas.openxmlformats.org/presentationml/2006/ole">
            <p:oleObj spid="_x0000_s6148" name="Формула" r:id="rId4" imgW="8888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285720" y="857232"/>
            <a:ext cx="3714776" cy="228601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928662" y="1071546"/>
          <a:ext cx="2926239" cy="571504"/>
        </p:xfrm>
        <a:graphic>
          <a:graphicData uri="http://schemas.openxmlformats.org/presentationml/2006/ole">
            <p:oleObj spid="_x0000_s8194" name="Формула" r:id="rId3" imgW="799920" imgH="203040" progId="Equation.3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42910" y="1785926"/>
          <a:ext cx="2857524" cy="865351"/>
        </p:xfrm>
        <a:graphic>
          <a:graphicData uri="http://schemas.openxmlformats.org/presentationml/2006/ole">
            <p:oleObj spid="_x0000_s8195" name="Формула" r:id="rId4" imgW="1002960" imgH="393480" progId="Equation.3">
              <p:embed/>
            </p:oleObj>
          </a:graphicData>
        </a:graphic>
      </p:graphicFrame>
      <p:sp>
        <p:nvSpPr>
          <p:cNvPr id="7" name="Блок-схема: решение 6"/>
          <p:cNvSpPr/>
          <p:nvPr/>
        </p:nvSpPr>
        <p:spPr>
          <a:xfrm>
            <a:off x="4500562" y="714356"/>
            <a:ext cx="4071966" cy="264320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143504" y="1285860"/>
          <a:ext cx="3000397" cy="659970"/>
        </p:xfrm>
        <a:graphic>
          <a:graphicData uri="http://schemas.openxmlformats.org/presentationml/2006/ole">
            <p:oleObj spid="_x0000_s8196" name="Формула" r:id="rId5" imgW="799920" imgH="2286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5143504" y="1785926"/>
          <a:ext cx="2286016" cy="1052837"/>
        </p:xfrm>
        <a:graphic>
          <a:graphicData uri="http://schemas.openxmlformats.org/presentationml/2006/ole">
            <p:oleObj spid="_x0000_s8197" name="Формула" r:id="rId6" imgW="660240" imgH="39348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14282" y="3571876"/>
            <a:ext cx="3786214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42910" y="3786190"/>
          <a:ext cx="1627188" cy="623887"/>
        </p:xfrm>
        <a:graphic>
          <a:graphicData uri="http://schemas.openxmlformats.org/presentationml/2006/ole">
            <p:oleObj spid="_x0000_s8199" name="Формула" r:id="rId7" imgW="444240" imgH="17748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28662" y="35716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Паралелограм</a:t>
            </a:r>
            <a:endParaRPr lang="uk-UA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72132" y="42860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Ромб</a:t>
            </a:r>
            <a:endParaRPr lang="uk-UA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158" y="607220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Прямокутник</a:t>
            </a:r>
            <a:endParaRPr lang="uk-UA" b="1" dirty="0"/>
          </a:p>
        </p:txBody>
      </p:sp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571472" y="4643446"/>
          <a:ext cx="2786063" cy="952500"/>
        </p:xfrm>
        <a:graphic>
          <a:graphicData uri="http://schemas.openxmlformats.org/presentationml/2006/ole">
            <p:oleObj spid="_x0000_s8200" name="Формула" r:id="rId8" imgW="8888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285720" y="857232"/>
            <a:ext cx="3714776" cy="228601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928662" y="1071546"/>
          <a:ext cx="2926239" cy="571504"/>
        </p:xfrm>
        <a:graphic>
          <a:graphicData uri="http://schemas.openxmlformats.org/presentationml/2006/ole">
            <p:oleObj spid="_x0000_s9218" name="Формула" r:id="rId3" imgW="799920" imgH="203040" progId="Equation.3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42910" y="1785926"/>
          <a:ext cx="2857524" cy="865351"/>
        </p:xfrm>
        <a:graphic>
          <a:graphicData uri="http://schemas.openxmlformats.org/presentationml/2006/ole">
            <p:oleObj spid="_x0000_s9219" name="Формула" r:id="rId4" imgW="1002960" imgH="393480" progId="Equation.3">
              <p:embed/>
            </p:oleObj>
          </a:graphicData>
        </a:graphic>
      </p:graphicFrame>
      <p:sp>
        <p:nvSpPr>
          <p:cNvPr id="7" name="Блок-схема: решение 6"/>
          <p:cNvSpPr/>
          <p:nvPr/>
        </p:nvSpPr>
        <p:spPr>
          <a:xfrm>
            <a:off x="4500562" y="714356"/>
            <a:ext cx="4071966" cy="264320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143504" y="1285860"/>
          <a:ext cx="3000397" cy="659970"/>
        </p:xfrm>
        <a:graphic>
          <a:graphicData uri="http://schemas.openxmlformats.org/presentationml/2006/ole">
            <p:oleObj spid="_x0000_s9220" name="Формула" r:id="rId5" imgW="799920" imgH="2286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5143504" y="1785926"/>
          <a:ext cx="2286016" cy="1052837"/>
        </p:xfrm>
        <a:graphic>
          <a:graphicData uri="http://schemas.openxmlformats.org/presentationml/2006/ole">
            <p:oleObj spid="_x0000_s9221" name="Формула" r:id="rId6" imgW="660240" imgH="39348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14282" y="3571876"/>
            <a:ext cx="3786214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42910" y="3786190"/>
          <a:ext cx="1627188" cy="623887"/>
        </p:xfrm>
        <a:graphic>
          <a:graphicData uri="http://schemas.openxmlformats.org/presentationml/2006/ole">
            <p:oleObj spid="_x0000_s9223" name="Формула" r:id="rId7" imgW="444240" imgH="17748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28662" y="35716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Паралелограм</a:t>
            </a:r>
            <a:endParaRPr lang="uk-UA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72132" y="42860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Ромб</a:t>
            </a:r>
            <a:endParaRPr lang="uk-UA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158" y="607220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Прямокутник</a:t>
            </a:r>
            <a:endParaRPr lang="uk-U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000628" y="350043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Задача 1</a:t>
            </a:r>
            <a:endParaRPr lang="uk-UA" b="1" dirty="0"/>
          </a:p>
        </p:txBody>
      </p:sp>
      <p:pic>
        <p:nvPicPr>
          <p:cNvPr id="1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214810" y="4286256"/>
            <a:ext cx="471490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463550" y="4572000"/>
          <a:ext cx="2786063" cy="952500"/>
        </p:xfrm>
        <a:graphic>
          <a:graphicData uri="http://schemas.openxmlformats.org/presentationml/2006/ole">
            <p:oleObj spid="_x0000_s9224" name="Формула" r:id="rId9" imgW="8888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144</TotalTime>
  <Words>117</Words>
  <Application>Microsoft Office PowerPoint</Application>
  <PresentationFormat>Экран (4:3)</PresentationFormat>
  <Paragraphs>88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Справедливость</vt:lpstr>
      <vt:lpstr>Формула</vt:lpstr>
      <vt:lpstr>Площа трикутника</vt:lpstr>
      <vt:lpstr>Розв’язати задачі:</vt:lpstr>
      <vt:lpstr>Слайд 3</vt:lpstr>
      <vt:lpstr>Слайд 4</vt:lpstr>
      <vt:lpstr>Слайд 5</vt:lpstr>
      <vt:lpstr>Ромб</vt:lpstr>
      <vt:lpstr>Прямокутник</vt:lpstr>
      <vt:lpstr>Слайд 8</vt:lpstr>
      <vt:lpstr>Слайд 9</vt:lpstr>
      <vt:lpstr>Слайд 10</vt:lpstr>
      <vt:lpstr>Слайд 11</vt:lpstr>
      <vt:lpstr>Слайд 12</vt:lpstr>
      <vt:lpstr>Підведемо підсумки:</vt:lpstr>
      <vt:lpstr>Домашнє завдання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Площа трикутника</dc:title>
  <dc:creator>Надежда</dc:creator>
  <cp:lastModifiedBy>Надежда</cp:lastModifiedBy>
  <cp:revision>15</cp:revision>
  <dcterms:created xsi:type="dcterms:W3CDTF">2012-10-22T14:55:09Z</dcterms:created>
  <dcterms:modified xsi:type="dcterms:W3CDTF">2012-10-31T19:58:07Z</dcterms:modified>
</cp:coreProperties>
</file>